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2" r:id="rId2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0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00"/>
    <a:srgbClr val="3333FF"/>
    <a:srgbClr val="DDDDDD"/>
    <a:srgbClr val="C0C0C0"/>
    <a:srgbClr val="FFCC00"/>
    <a:srgbClr val="FF00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97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2802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7" tIns="46570" rIns="93137" bIns="46570" numCol="1" anchor="t" anchorCtr="0" compatLnSpc="1">
            <a:prstTxWarp prst="textNoShape">
              <a:avLst/>
            </a:prstTxWarp>
          </a:bodyPr>
          <a:lstStyle>
            <a:lvl1pPr defTabSz="931732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7" tIns="46570" rIns="93137" bIns="46570" numCol="1" anchor="t" anchorCtr="0" compatLnSpc="1">
            <a:prstTxWarp prst="textNoShape">
              <a:avLst/>
            </a:prstTxWarp>
          </a:bodyPr>
          <a:lstStyle>
            <a:lvl1pPr algn="r" defTabSz="931732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7" tIns="46570" rIns="93137" bIns="46570" numCol="1" anchor="b" anchorCtr="0" compatLnSpc="1">
            <a:prstTxWarp prst="textNoShape">
              <a:avLst/>
            </a:prstTxWarp>
          </a:bodyPr>
          <a:lstStyle>
            <a:lvl1pPr defTabSz="931732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7" tIns="46570" rIns="93137" bIns="46570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 smtClean="0">
                <a:cs typeface="+mn-cs"/>
              </a:defRPr>
            </a:lvl1pPr>
          </a:lstStyle>
          <a:p>
            <a:pPr>
              <a:defRPr/>
            </a:pPr>
            <a:fld id="{E365D4B3-AA86-F244-9BD3-50B0F8C266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983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7" tIns="46570" rIns="93137" bIns="46570" numCol="1" anchor="t" anchorCtr="0" compatLnSpc="1">
            <a:prstTxWarp prst="textNoShape">
              <a:avLst/>
            </a:prstTxWarp>
          </a:bodyPr>
          <a:lstStyle>
            <a:lvl1pPr defTabSz="931732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7" tIns="46570" rIns="93137" bIns="46570" numCol="1" anchor="t" anchorCtr="0" compatLnSpc="1">
            <a:prstTxWarp prst="textNoShape">
              <a:avLst/>
            </a:prstTxWarp>
          </a:bodyPr>
          <a:lstStyle>
            <a:lvl1pPr algn="r" defTabSz="931732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7" tIns="46570" rIns="93137" bIns="465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7" tIns="46570" rIns="93137" bIns="46570" numCol="1" anchor="b" anchorCtr="0" compatLnSpc="1">
            <a:prstTxWarp prst="textNoShape">
              <a:avLst/>
            </a:prstTxWarp>
          </a:bodyPr>
          <a:lstStyle>
            <a:lvl1pPr defTabSz="931732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37" tIns="46570" rIns="93137" bIns="46570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 smtClean="0">
                <a:cs typeface="+mn-cs"/>
              </a:defRPr>
            </a:lvl1pPr>
          </a:lstStyle>
          <a:p>
            <a:pPr>
              <a:defRPr/>
            </a:pPr>
            <a:fld id="{6D75C68F-F619-2C43-8BB5-8CD86F79A7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8836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Shell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543675"/>
            <a:ext cx="1770063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8"/>
          <p:cNvGrpSpPr>
            <a:grpSpLocks/>
          </p:cNvGrpSpPr>
          <p:nvPr userDrawn="1"/>
        </p:nvGrpSpPr>
        <p:grpSpPr bwMode="auto">
          <a:xfrm>
            <a:off x="196850" y="3213100"/>
            <a:ext cx="8751888" cy="42863"/>
            <a:chOff x="122" y="642"/>
            <a:chExt cx="5513" cy="27"/>
          </a:xfrm>
        </p:grpSpPr>
        <p:sp>
          <p:nvSpPr>
            <p:cNvPr id="6" name="Line 9"/>
            <p:cNvSpPr>
              <a:spLocks noChangeShapeType="1"/>
            </p:cNvSpPr>
            <p:nvPr userDrawn="1"/>
          </p:nvSpPr>
          <p:spPr bwMode="auto">
            <a:xfrm>
              <a:off x="122" y="669"/>
              <a:ext cx="5513" cy="0"/>
            </a:xfrm>
            <a:prstGeom prst="line">
              <a:avLst/>
            </a:prstGeom>
            <a:noFill/>
            <a:ln w="1905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10"/>
            <p:cNvSpPr>
              <a:spLocks noChangeShapeType="1"/>
            </p:cNvSpPr>
            <p:nvPr userDrawn="1"/>
          </p:nvSpPr>
          <p:spPr bwMode="auto">
            <a:xfrm>
              <a:off x="122" y="642"/>
              <a:ext cx="5513" cy="0"/>
            </a:xfrm>
            <a:prstGeom prst="line">
              <a:avLst/>
            </a:prstGeom>
            <a:noFill/>
            <a:ln w="19050">
              <a:solidFill>
                <a:srgbClr val="DDDDD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" name="Text Box 14"/>
          <p:cNvSpPr txBox="1">
            <a:spLocks noChangeArrowheads="1"/>
          </p:cNvSpPr>
          <p:nvPr userDrawn="1"/>
        </p:nvSpPr>
        <p:spPr bwMode="auto">
          <a:xfrm rot="18979890">
            <a:off x="7010400" y="5638800"/>
            <a:ext cx="1789113" cy="5794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en-CA" sz="3200" b="1" smtClean="0">
                <a:solidFill>
                  <a:srgbClr val="C0C0C0"/>
                </a:solidFill>
                <a:ea typeface="+mn-ea"/>
                <a:cs typeface="+mn-cs"/>
              </a:rPr>
              <a:t>DRAFT</a:t>
            </a:r>
            <a:endParaRPr lang="en-US" sz="3200" b="1" smtClean="0">
              <a:solidFill>
                <a:srgbClr val="C0C0C0"/>
              </a:solidFill>
              <a:ea typeface="+mn-ea"/>
              <a:cs typeface="+mn-cs"/>
            </a:endParaRPr>
          </a:p>
        </p:txBody>
      </p:sp>
      <p:sp>
        <p:nvSpPr>
          <p:cNvPr id="2150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 algn="r">
              <a:defRPr sz="1400" smtClean="0"/>
            </a:lvl1pPr>
          </a:lstStyle>
          <a:p>
            <a:pPr>
              <a:defRPr/>
            </a:pPr>
            <a:fld id="{19AE0106-96AD-E54C-8120-A9A008CE88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826645"/>
      </p:ext>
    </p:extLst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C20FF3-94F4-3342-A0C8-48A644AFE0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927149"/>
      </p:ext>
    </p:extLst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0"/>
            <a:ext cx="2057400" cy="58832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019800" cy="58832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772951-7BEA-894E-BF96-6B54009B85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522543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CC382-D1E3-1546-9E42-B78DC56025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51840"/>
      </p:ext>
    </p:extLst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275CFA-8E2B-7945-A18B-6CA8B23932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966538"/>
      </p:ext>
    </p:extLst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48307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48307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9C2EA-B370-6948-990F-0477ADFC7A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680534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D8A177-3ACB-F741-A2C6-C36CB32BC6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88391"/>
      </p:ext>
    </p:extLst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62AD0C-7B65-E840-8D73-BE949A756E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352578"/>
      </p:ext>
    </p:extLst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42A56-8797-7E41-941A-FF6B4D1B0B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722706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F04DD-290E-1440-8657-E9CA5C5681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055525"/>
      </p:ext>
    </p:extLst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4BCCDC-D816-4A4E-B3A6-E14E2C1CA1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376464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483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5532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 smtClean="0">
                <a:cs typeface="+mn-cs"/>
              </a:defRPr>
            </a:lvl1pPr>
          </a:lstStyle>
          <a:p>
            <a:pPr>
              <a:defRPr/>
            </a:pPr>
            <a:fld id="{E1402D6D-EE1F-7145-833E-C716D46A1C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9" name="Group 15"/>
          <p:cNvGrpSpPr>
            <a:grpSpLocks/>
          </p:cNvGrpSpPr>
          <p:nvPr userDrawn="1"/>
        </p:nvGrpSpPr>
        <p:grpSpPr bwMode="auto">
          <a:xfrm>
            <a:off x="193675" y="685800"/>
            <a:ext cx="8751888" cy="42863"/>
            <a:chOff x="122" y="642"/>
            <a:chExt cx="5513" cy="27"/>
          </a:xfrm>
        </p:grpSpPr>
        <p:sp>
          <p:nvSpPr>
            <p:cNvPr id="2" name="Line 13"/>
            <p:cNvSpPr>
              <a:spLocks noChangeShapeType="1"/>
            </p:cNvSpPr>
            <p:nvPr userDrawn="1"/>
          </p:nvSpPr>
          <p:spPr bwMode="auto">
            <a:xfrm>
              <a:off x="122" y="669"/>
              <a:ext cx="5513" cy="0"/>
            </a:xfrm>
            <a:prstGeom prst="line">
              <a:avLst/>
            </a:prstGeom>
            <a:noFill/>
            <a:ln w="1905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1" name="Line 14"/>
            <p:cNvSpPr>
              <a:spLocks noChangeShapeType="1"/>
            </p:cNvSpPr>
            <p:nvPr userDrawn="1"/>
          </p:nvSpPr>
          <p:spPr bwMode="auto">
            <a:xfrm>
              <a:off x="122" y="642"/>
              <a:ext cx="5513" cy="0"/>
            </a:xfrm>
            <a:prstGeom prst="line">
              <a:avLst/>
            </a:prstGeom>
            <a:noFill/>
            <a:ln w="19050">
              <a:solidFill>
                <a:srgbClr val="DDDDD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</p:sldLayoutIdLst>
  <p:transition xmlns:p14="http://schemas.microsoft.com/office/powerpoint/2010/main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charset="0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D5BD938-3C1B-4941-8A76-D7179E0E3C33}" type="slidenum">
              <a:rPr lang="en-US" sz="800"/>
              <a:pPr eaLnBrk="1" hangingPunct="1"/>
              <a:t>1</a:t>
            </a:fld>
            <a:endParaRPr lang="en-US" sz="800"/>
          </a:p>
        </p:txBody>
      </p:sp>
      <p:graphicFrame>
        <p:nvGraphicFramePr>
          <p:cNvPr id="382978" name="Group 2"/>
          <p:cNvGraphicFramePr>
            <a:graphicFrameLocks noGrp="1"/>
          </p:cNvGraphicFramePr>
          <p:nvPr/>
        </p:nvGraphicFramePr>
        <p:xfrm>
          <a:off x="0" y="638175"/>
          <a:ext cx="9144000" cy="6175409"/>
        </p:xfrm>
        <a:graphic>
          <a:graphicData uri="http://schemas.openxmlformats.org/drawingml/2006/table">
            <a:tbl>
              <a:tblPr/>
              <a:tblGrid>
                <a:gridCol w="1497013"/>
                <a:gridCol w="1577975"/>
                <a:gridCol w="1497012"/>
                <a:gridCol w="1579563"/>
                <a:gridCol w="1589087"/>
                <a:gridCol w="1403350"/>
              </a:tblGrid>
              <a:tr h="749292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86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CA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Monotype Corsiva" charset="0"/>
                          <a:ea typeface="ＭＳ Ｐゴシック" charset="0"/>
                        </a:rPr>
                        <a:t>Decision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CA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Monotype Corsiva" charset="0"/>
                          <a:ea typeface="ＭＳ Ｐゴシック" charset="0"/>
                        </a:rPr>
                        <a:t>Gate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DDDDDD"/>
                          </a:outerShdw>
                        </a:effectLst>
                        <a:latin typeface="Monotype Corsiva" charset="0"/>
                        <a:ea typeface="ＭＳ Ｐゴシック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charset="0"/>
                          <a:ea typeface="ＭＳ Ｐゴシック" charset="0"/>
                        </a:rPr>
                        <a:t>Duration: 2 weeks</a:t>
                      </a:r>
                      <a:r>
                        <a:rPr kumimoji="0" lang="en-CA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charset="0"/>
                          <a:ea typeface="ＭＳ Ｐゴシック" charset="0"/>
                        </a:rPr>
                        <a:t> 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charset="0"/>
                        <a:ea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charset="0"/>
                          <a:ea typeface="ＭＳ Ｐゴシック" charset="0"/>
                        </a:rPr>
                        <a:t>Duration: 2 - 3 weeks</a:t>
                      </a:r>
                      <a:r>
                        <a:rPr kumimoji="0" lang="en-CA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charset="0"/>
                          <a:ea typeface="ＭＳ Ｐゴシック" charset="0"/>
                        </a:rPr>
                        <a:t> 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charset="0"/>
                        <a:ea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charset="0"/>
                          <a:ea typeface="ＭＳ Ｐゴシック" charset="0"/>
                        </a:rPr>
                        <a:t>Duration: 2 – 3 weeks</a:t>
                      </a:r>
                      <a:r>
                        <a:rPr kumimoji="0" lang="en-CA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charset="0"/>
                          <a:ea typeface="ＭＳ Ｐゴシック" charset="0"/>
                        </a:rPr>
                        <a:t> 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charset="0"/>
                        <a:ea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charset="0"/>
                          <a:ea typeface="ＭＳ Ｐゴシック" charset="0"/>
                        </a:rPr>
                        <a:t>Depends on investor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charset="0"/>
                          <a:ea typeface="ＭＳ Ｐゴシック" charset="0"/>
                        </a:rPr>
                        <a:t>Due diligence needs 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US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charset="0"/>
                          <a:ea typeface="ＭＳ Ｐゴシック" charset="0"/>
                        </a:rPr>
                        <a:t>Duration: Dependent on Client needs</a:t>
                      </a:r>
                      <a:r>
                        <a:rPr kumimoji="0" lang="en-CA" sz="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charset="0"/>
                          <a:ea typeface="ＭＳ Ｐゴシック" charset="0"/>
                        </a:rPr>
                        <a:t> 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charset="0"/>
                        <a:ea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65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CA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Monotype Corsiva" charset="0"/>
                          <a:ea typeface="ＭＳ Ｐゴシック" charset="0"/>
                        </a:rPr>
                        <a:t>Value Assurance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DDDDDD"/>
                          </a:outerShdw>
                        </a:effectLst>
                        <a:latin typeface="Monotype Corsiva" charset="0"/>
                        <a:ea typeface="ＭＳ Ｐゴシック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39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CA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Monotype Corsiva" charset="0"/>
                          <a:ea typeface="ＭＳ Ｐゴシック" charset="0"/>
                        </a:rPr>
                        <a:t>Value Creation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en-CA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DDDDDD"/>
                            </a:outerShdw>
                          </a:effectLst>
                          <a:latin typeface="Monotype Corsiva" charset="0"/>
                          <a:ea typeface="ＭＳ Ｐゴシック" charset="0"/>
                        </a:rPr>
                        <a:t>&amp; Work Process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DDDDDD"/>
                          </a:outerShdw>
                        </a:effectLst>
                        <a:latin typeface="Monotype Corsiva" charset="0"/>
                        <a:ea typeface="ＭＳ Ｐゴシック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charset="0"/>
                        <a:ea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charset="0"/>
                        <a:ea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endParaRPr kumimoji="0" lang="en-US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charset="0"/>
                        <a:ea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endParaRPr kumimoji="0" lang="en-US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charset="0"/>
                        <a:ea typeface="ＭＳ Ｐゴシック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charset="0"/>
                        <a:ea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charset="0"/>
                        <a:ea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endParaRPr kumimoji="0" lang="en-US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charset="0"/>
                        <a:ea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charset="0"/>
                        <a:ea typeface="ＭＳ Ｐゴシック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charset="0"/>
                        <a:ea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charset="0"/>
                        <a:ea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endParaRPr kumimoji="0" lang="en-US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charset="0"/>
                        <a:ea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charset="0"/>
                        <a:ea typeface="ＭＳ Ｐゴシック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charset="0"/>
                        <a:ea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charset="0"/>
                        <a:ea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charset="0"/>
                        <a:ea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endParaRPr kumimoji="0" lang="en-US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charset="0"/>
                        <a:ea typeface="ＭＳ Ｐゴシック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charset="0"/>
                        <a:ea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charset="0"/>
                        <a:ea typeface="ＭＳ Ｐゴシック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69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AutoNum type="arabicPeriod"/>
                        <a:tabLst/>
                      </a:pPr>
                      <a:r>
                        <a:rPr kumimoji="0" lang="en-CA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charset="0"/>
                          <a:ea typeface="ＭＳ Ｐゴシック" charset="0"/>
                        </a:rPr>
                        <a:t>Meet with Client to assess needs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AutoNum type="arabicPeriod"/>
                        <a:tabLst/>
                      </a:pPr>
                      <a:r>
                        <a:rPr kumimoji="0" lang="en-CA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charset="0"/>
                          <a:ea typeface="ＭＳ Ｐゴシック" charset="0"/>
                        </a:rPr>
                        <a:t>Mutual decision to proceed with engagement and sign engagement agreement and Non Disclosure Agreement (NDA)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AutoNum type="arabicPeriod"/>
                        <a:tabLst/>
                      </a:pPr>
                      <a:r>
                        <a:rPr kumimoji="0" lang="en-CA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charset="0"/>
                          <a:ea typeface="ＭＳ Ｐゴシック" charset="0"/>
                        </a:rPr>
                        <a:t>Sponsor appointment and opportunity framing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AutoNum type="arabicPeriod"/>
                        <a:tabLst/>
                      </a:pPr>
                      <a:r>
                        <a:rPr kumimoji="0" lang="en-CA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charset="0"/>
                          <a:ea typeface="ＭＳ Ｐゴシック" charset="0"/>
                        </a:rPr>
                        <a:t>Objectives setting and timeline determination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AutoNum type="arabicPeriod"/>
                        <a:tabLst/>
                      </a:pPr>
                      <a:r>
                        <a:rPr kumimoji="0" lang="en-CA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charset="0"/>
                          <a:ea typeface="ＭＳ Ｐゴシック" charset="0"/>
                        </a:rPr>
                        <a:t>Initial screening of metrics required for modelling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AutoNum type="arabicPeriod"/>
                        <a:tabLst/>
                      </a:pPr>
                      <a:r>
                        <a:rPr kumimoji="0" lang="en-CA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charset="0"/>
                          <a:ea typeface="ＭＳ Ｐゴシック" charset="0"/>
                        </a:rPr>
                        <a:t>Review of all previous work completed regarding opportunity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AutoNum type="arabicPeriod"/>
                        <a:tabLst/>
                      </a:pPr>
                      <a:r>
                        <a:rPr kumimoji="0" lang="en-CA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charset="0"/>
                          <a:ea typeface="ＭＳ Ｐゴシック" charset="0"/>
                        </a:rPr>
                        <a:t>Actions and path forward presented to Client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AutoNum type="arabicPeriod"/>
                        <a:tabLst/>
                      </a:pPr>
                      <a:r>
                        <a:rPr kumimoji="0" lang="en-CA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charset="0"/>
                          <a:ea typeface="ＭＳ Ｐゴシック" charset="0"/>
                        </a:rPr>
                        <a:t>Mutual decision to proceed to Select phase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charset="0"/>
                        <a:ea typeface="ＭＳ Ｐゴシック" charset="0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charset="0"/>
                        <a:ea typeface="ＭＳ Ｐゴシック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en-CA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charset="0"/>
                          <a:ea typeface="ＭＳ Ｐゴシック" charset="0"/>
                        </a:rPr>
                        <a:t>9.      Select Model structure and establish long term vision for model uses and intent of model 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en-CA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charset="0"/>
                          <a:ea typeface="ＭＳ Ｐゴシック" charset="0"/>
                        </a:rPr>
                        <a:t>10.    Work with Client to create alignment on model structure and ensure agreement on structure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en-CA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charset="0"/>
                          <a:ea typeface="ＭＳ Ｐゴシック" charset="0"/>
                        </a:rPr>
                        <a:t>11.    Build first draft of model and review the Client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en-CA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charset="0"/>
                          <a:ea typeface="ＭＳ Ｐゴシック" charset="0"/>
                        </a:rPr>
                        <a:t>12.     Incorporate Client feedback and develop final structure of model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en-CA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charset="0"/>
                          <a:ea typeface="ＭＳ Ｐゴシック" charset="0"/>
                        </a:rPr>
                        <a:t>13.    Review final model structure with Client and obtain sign off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en-CA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charset="0"/>
                          <a:ea typeface="ＭＳ Ｐゴシック" charset="0"/>
                        </a:rPr>
                        <a:t>14.    Mutual decision to proceed to Define phase 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charset="0"/>
                        <a:ea typeface="ＭＳ Ｐゴシック" charset="0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charset="0"/>
                        <a:ea typeface="ＭＳ Ｐゴシック" charset="0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charset="0"/>
                          <a:ea typeface="ＭＳ Ｐゴシック" charset="0"/>
                        </a:rPr>
                        <a:t> 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charset="0"/>
                          <a:ea typeface="ＭＳ Ｐゴシック" charset="0"/>
                        </a:rPr>
                        <a:t> 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en-CA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charset="0"/>
                          <a:ea typeface="ＭＳ Ｐゴシック" charset="0"/>
                        </a:rPr>
                        <a:t>15.     Work with Client/Sponsor to obtain vetted inputs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AutoNum type="arabicPeriod" startAt="16"/>
                        <a:tabLst/>
                      </a:pPr>
                      <a:r>
                        <a:rPr kumimoji="0" lang="en-CA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charset="0"/>
                          <a:ea typeface="ＭＳ Ｐゴシック" charset="0"/>
                        </a:rPr>
                        <a:t>Inputs into model and create output package and financing plan 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AutoNum type="arabicPeriod" startAt="16"/>
                        <a:tabLst/>
                      </a:pPr>
                      <a:r>
                        <a:rPr kumimoji="0" lang="en-CA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charset="0"/>
                          <a:ea typeface="ＭＳ Ｐゴシック" charset="0"/>
                        </a:rPr>
                        <a:t>Cold Eyes Review with designated contacts to ensure soundness of model/assumptions and that all gaps have been closed, and functional support areas (i.e.: Tax, etc...) 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AutoNum type="arabicPeriod" startAt="16"/>
                        <a:tabLst/>
                      </a:pPr>
                      <a:r>
                        <a:rPr kumimoji="0" lang="en-CA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charset="0"/>
                          <a:ea typeface="ＭＳ Ｐゴシック" charset="0"/>
                        </a:rPr>
                        <a:t>Review final model outputs and Financing Plan with Client and obtain sign off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AutoNum type="arabicPeriod" startAt="19"/>
                        <a:tabLst/>
                      </a:pPr>
                      <a:r>
                        <a:rPr kumimoji="0" lang="en-CA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charset="0"/>
                          <a:ea typeface="ＭＳ Ｐゴシック" charset="0"/>
                        </a:rPr>
                        <a:t>Mutual decision to proceed to Execute phase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charset="0"/>
                        <a:ea typeface="ＭＳ Ｐゴシック" charset="0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CA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charset="0"/>
                          <a:ea typeface="ＭＳ Ｐゴシック" charset="0"/>
                        </a:rPr>
                        <a:t> 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CA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charset="0"/>
                        <a:ea typeface="ＭＳ Ｐゴシック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en-CA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charset="0"/>
                          <a:ea typeface="ＭＳ Ｐゴシック" charset="0"/>
                        </a:rPr>
                        <a:t>20.    Approach Equity/Debt Investors as identified in Financing Plan (to include a minimum of 3 parties for Equity/Debt financing to ensure success) 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en-CA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charset="0"/>
                          <a:ea typeface="ＭＳ Ｐゴシック" charset="0"/>
                        </a:rPr>
                        <a:t>21.    Negotiate Term Sheet and Definitive Agreement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AutoNum type="arabicPeriod" startAt="22"/>
                        <a:tabLst/>
                      </a:pPr>
                      <a:r>
                        <a:rPr kumimoji="0" lang="en-CA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charset="0"/>
                          <a:ea typeface="ＭＳ Ｐゴシック" charset="0"/>
                        </a:rPr>
                        <a:t>Review and finalize Term Sheet and Definitive Agreement between investor and client and sign off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AutoNum type="arabicPeriod" startAt="22"/>
                        <a:tabLst/>
                      </a:pPr>
                      <a:r>
                        <a:rPr kumimoji="0" lang="en-CA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charset="0"/>
                          <a:ea typeface="ＭＳ Ｐゴシック" charset="0"/>
                        </a:rPr>
                        <a:t>Mutual decision to proceed to Operate phase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AutoNum type="arabicPeriod" startAt="23"/>
                        <a:tabLst/>
                      </a:pPr>
                      <a:endParaRPr kumimoji="0" lang="en-CA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charset="0"/>
                        <a:ea typeface="ＭＳ Ｐゴシック" charset="0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charset="0"/>
                        <a:ea typeface="ＭＳ Ｐゴシック" charset="0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charset="0"/>
                        <a:ea typeface="ＭＳ Ｐゴシック" charset="0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charset="0"/>
                        <a:ea typeface="ＭＳ Ｐゴシック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charset="0"/>
                          <a:ea typeface="ＭＳ Ｐゴシック" charset="0"/>
                        </a:rPr>
                        <a:t>24.     Assist Client as          necessary with drawing the funds, setting up banking and cash management facilities and process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charset="0"/>
                        <a:ea typeface="ＭＳ Ｐゴシック" charset="0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charset="0"/>
                        <a:ea typeface="ＭＳ Ｐゴシック" charset="0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charset="0"/>
                        <a:ea typeface="ＭＳ Ｐゴシック" charset="0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charset="0"/>
                        <a:ea typeface="ＭＳ Ｐゴシック" charset="0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charset="0"/>
                        <a:ea typeface="ＭＳ Ｐゴシック" charset="0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charset="0"/>
                        <a:ea typeface="ＭＳ Ｐゴシック" charset="0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charset="0"/>
                        <a:ea typeface="ＭＳ Ｐゴシック" charset="0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charset="0"/>
                        <a:ea typeface="ＭＳ Ｐゴシック" charset="0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charset="0"/>
                        <a:ea typeface="ＭＳ Ｐゴシック" charset="0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charset="0"/>
                        <a:ea typeface="ＭＳ Ｐゴシック" charset="0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charset="0"/>
                        <a:ea typeface="ＭＳ Ｐゴシック" charset="0"/>
                      </a:endParaRP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charset="0"/>
                        <a:buNone/>
                        <a:tabLst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charset="0"/>
                        <a:ea typeface="ＭＳ Ｐゴシック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01" name="AutoShape 42"/>
          <p:cNvSpPr>
            <a:spLocks noChangeArrowheads="1"/>
          </p:cNvSpPr>
          <p:nvPr/>
        </p:nvSpPr>
        <p:spPr bwMode="auto">
          <a:xfrm>
            <a:off x="971550" y="1628775"/>
            <a:ext cx="504825" cy="465138"/>
          </a:xfrm>
          <a:prstGeom prst="diamond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CA" sz="2400">
                <a:latin typeface="Monotype Corsiva" charset="0"/>
              </a:rPr>
              <a:t>2</a:t>
            </a:r>
            <a:endParaRPr lang="en-US" sz="2400">
              <a:latin typeface="Monotype Corsiva" charset="0"/>
            </a:endParaRPr>
          </a:p>
        </p:txBody>
      </p:sp>
      <p:sp>
        <p:nvSpPr>
          <p:cNvPr id="3115" name="AutoShape 43"/>
          <p:cNvSpPr>
            <a:spLocks noChangeArrowheads="1"/>
          </p:cNvSpPr>
          <p:nvPr/>
        </p:nvSpPr>
        <p:spPr bwMode="auto">
          <a:xfrm>
            <a:off x="468313" y="4797425"/>
            <a:ext cx="533400" cy="609600"/>
          </a:xfrm>
          <a:prstGeom prst="diamond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CA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+mn-ea"/>
                <a:cs typeface="Times New Roman" pitchFamily="18" charset="0"/>
              </a:rPr>
              <a:t>Decision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ea typeface="+mn-ea"/>
              <a:cs typeface="Times New Roman" pitchFamily="18" charset="0"/>
            </a:endParaRPr>
          </a:p>
        </p:txBody>
      </p:sp>
      <p:sp>
        <p:nvSpPr>
          <p:cNvPr id="3116" name="AutoShape 44"/>
          <p:cNvSpPr>
            <a:spLocks noChangeArrowheads="1"/>
          </p:cNvSpPr>
          <p:nvPr/>
        </p:nvSpPr>
        <p:spPr bwMode="auto">
          <a:xfrm>
            <a:off x="1676400" y="811213"/>
            <a:ext cx="1447800" cy="609600"/>
          </a:xfrm>
          <a:prstGeom prst="homePlate">
            <a:avLst>
              <a:gd name="adj" fmla="val 59375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C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+mn-ea"/>
                <a:cs typeface="Times New Roman" pitchFamily="18" charset="0"/>
              </a:rPr>
              <a:t>Identify &amp; </a:t>
            </a:r>
          </a:p>
          <a:p>
            <a:pPr algn="ctr">
              <a:defRPr/>
            </a:pPr>
            <a:r>
              <a:rPr lang="en-C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+mn-ea"/>
                <a:cs typeface="Times New Roman" pitchFamily="18" charset="0"/>
              </a:rPr>
              <a:t>Assess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ea typeface="+mn-ea"/>
              <a:cs typeface="Times New Roman" pitchFamily="18" charset="0"/>
            </a:endParaRPr>
          </a:p>
        </p:txBody>
      </p:sp>
      <p:sp>
        <p:nvSpPr>
          <p:cNvPr id="3117" name="AutoShape 45"/>
          <p:cNvSpPr>
            <a:spLocks noChangeArrowheads="1"/>
          </p:cNvSpPr>
          <p:nvPr/>
        </p:nvSpPr>
        <p:spPr bwMode="auto">
          <a:xfrm>
            <a:off x="2971800" y="811213"/>
            <a:ext cx="1524000" cy="609600"/>
          </a:xfrm>
          <a:prstGeom prst="chevron">
            <a:avLst>
              <a:gd name="adj" fmla="val 48368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CA" sz="1600" b="1" dirty="0">
                <a:latin typeface="Arial" pitchFamily="34" charset="0"/>
                <a:ea typeface="+mn-ea"/>
                <a:cs typeface="Times New Roman" pitchFamily="18" charset="0"/>
              </a:rPr>
              <a:t>  </a:t>
            </a:r>
            <a:r>
              <a:rPr lang="en-C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+mn-ea"/>
                <a:cs typeface="Times New Roman" pitchFamily="18" charset="0"/>
              </a:rPr>
              <a:t>Select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ea typeface="+mn-ea"/>
              <a:cs typeface="Times New Roman" pitchFamily="18" charset="0"/>
            </a:endParaRPr>
          </a:p>
        </p:txBody>
      </p:sp>
      <p:sp>
        <p:nvSpPr>
          <p:cNvPr id="3118" name="AutoShape 46"/>
          <p:cNvSpPr>
            <a:spLocks noChangeArrowheads="1"/>
          </p:cNvSpPr>
          <p:nvPr/>
        </p:nvSpPr>
        <p:spPr bwMode="auto">
          <a:xfrm>
            <a:off x="4419600" y="811213"/>
            <a:ext cx="1524000" cy="609600"/>
          </a:xfrm>
          <a:prstGeom prst="chevron">
            <a:avLst>
              <a:gd name="adj" fmla="val 48368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CA" sz="1600" b="1" dirty="0">
                <a:latin typeface="Arial" pitchFamily="34" charset="0"/>
                <a:ea typeface="+mn-ea"/>
                <a:cs typeface="Times New Roman" pitchFamily="18" charset="0"/>
              </a:rPr>
              <a:t>  </a:t>
            </a:r>
            <a:r>
              <a:rPr lang="en-C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+mn-ea"/>
                <a:cs typeface="Times New Roman" pitchFamily="18" charset="0"/>
              </a:rPr>
              <a:t>Define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ea typeface="+mn-ea"/>
              <a:cs typeface="Times New Roman" pitchFamily="18" charset="0"/>
            </a:endParaRPr>
          </a:p>
        </p:txBody>
      </p:sp>
      <p:sp>
        <p:nvSpPr>
          <p:cNvPr id="3119" name="AutoShape 47"/>
          <p:cNvSpPr>
            <a:spLocks noChangeArrowheads="1"/>
          </p:cNvSpPr>
          <p:nvPr/>
        </p:nvSpPr>
        <p:spPr bwMode="auto">
          <a:xfrm>
            <a:off x="5867400" y="811213"/>
            <a:ext cx="1447800" cy="609600"/>
          </a:xfrm>
          <a:prstGeom prst="chevron">
            <a:avLst>
              <a:gd name="adj" fmla="val 45950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CA" sz="1600" b="1" dirty="0">
                <a:latin typeface="Arial" pitchFamily="34" charset="0"/>
                <a:ea typeface="+mn-ea"/>
                <a:cs typeface="Times New Roman" pitchFamily="18" charset="0"/>
              </a:rPr>
              <a:t>    </a:t>
            </a:r>
            <a:r>
              <a:rPr lang="en-C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+mn-ea"/>
                <a:cs typeface="Times New Roman" pitchFamily="18" charset="0"/>
              </a:rPr>
              <a:t>Execute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ea typeface="+mn-ea"/>
              <a:cs typeface="Times New Roman" pitchFamily="18" charset="0"/>
            </a:endParaRPr>
          </a:p>
        </p:txBody>
      </p:sp>
      <p:sp>
        <p:nvSpPr>
          <p:cNvPr id="3120" name="AutoShape 48"/>
          <p:cNvSpPr>
            <a:spLocks noChangeArrowheads="1"/>
          </p:cNvSpPr>
          <p:nvPr/>
        </p:nvSpPr>
        <p:spPr bwMode="auto">
          <a:xfrm>
            <a:off x="7239000" y="811213"/>
            <a:ext cx="1447800" cy="609600"/>
          </a:xfrm>
          <a:prstGeom prst="chevron">
            <a:avLst>
              <a:gd name="adj" fmla="val 45950"/>
            </a:avLst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CA" sz="1600" b="1" dirty="0">
                <a:latin typeface="Arial" pitchFamily="34" charset="0"/>
                <a:ea typeface="+mn-ea"/>
                <a:cs typeface="Times New Roman" pitchFamily="18" charset="0"/>
              </a:rPr>
              <a:t>    </a:t>
            </a:r>
            <a:r>
              <a:rPr lang="en-C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+mn-ea"/>
                <a:cs typeface="Times New Roman" pitchFamily="18" charset="0"/>
              </a:rPr>
              <a:t>Operate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ea typeface="+mn-ea"/>
              <a:cs typeface="Times New Roman" pitchFamily="18" charset="0"/>
            </a:endParaRPr>
          </a:p>
        </p:txBody>
      </p:sp>
      <p:sp>
        <p:nvSpPr>
          <p:cNvPr id="15408" name="Line 49"/>
          <p:cNvSpPr>
            <a:spLocks noChangeShapeType="1"/>
          </p:cNvSpPr>
          <p:nvPr/>
        </p:nvSpPr>
        <p:spPr bwMode="auto">
          <a:xfrm>
            <a:off x="755650" y="1341438"/>
            <a:ext cx="287338" cy="358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2" name="Rectangle 50"/>
          <p:cNvSpPr>
            <a:spLocks noGrp="1" noChangeArrowheads="1"/>
          </p:cNvSpPr>
          <p:nvPr>
            <p:ph type="title"/>
          </p:nvPr>
        </p:nvSpPr>
        <p:spPr>
          <a:xfrm>
            <a:off x="107950" y="0"/>
            <a:ext cx="9036050" cy="620713"/>
          </a:xfrm>
        </p:spPr>
        <p:txBody>
          <a:bodyPr/>
          <a:lstStyle/>
          <a:p>
            <a:pPr algn="ctr" eaLnBrk="1" hangingPunct="1">
              <a:defRPr/>
            </a:pPr>
            <a:r>
              <a:rPr lang="en-C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+mj-ea"/>
                <a:cs typeface="+mj-cs"/>
              </a:rPr>
              <a:t>Strategic Financial Modelling and Financing - Process Road Map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ea typeface="+mj-ea"/>
              <a:cs typeface="+mj-cs"/>
            </a:endParaRPr>
          </a:p>
        </p:txBody>
      </p:sp>
      <p:sp>
        <p:nvSpPr>
          <p:cNvPr id="3123" name="Rectangle 51"/>
          <p:cNvSpPr>
            <a:spLocks noChangeArrowheads="1"/>
          </p:cNvSpPr>
          <p:nvPr/>
        </p:nvSpPr>
        <p:spPr bwMode="auto">
          <a:xfrm>
            <a:off x="611188" y="6237288"/>
            <a:ext cx="381000" cy="3810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CA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+mn-ea"/>
                <a:cs typeface="Times New Roman" pitchFamily="18" charset="0"/>
              </a:rPr>
              <a:t>Work Step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ea typeface="+mn-ea"/>
              <a:cs typeface="Times New Roman" pitchFamily="18" charset="0"/>
            </a:endParaRPr>
          </a:p>
        </p:txBody>
      </p:sp>
      <p:sp>
        <p:nvSpPr>
          <p:cNvPr id="3124" name="AutoShape 52"/>
          <p:cNvSpPr>
            <a:spLocks noChangeArrowheads="1"/>
          </p:cNvSpPr>
          <p:nvPr/>
        </p:nvSpPr>
        <p:spPr bwMode="auto">
          <a:xfrm>
            <a:off x="468313" y="5589588"/>
            <a:ext cx="533400" cy="381000"/>
          </a:xfrm>
          <a:prstGeom prst="triangle">
            <a:avLst>
              <a:gd name="adj" fmla="val 50000"/>
            </a:avLst>
          </a:prstGeom>
          <a:solidFill>
            <a:srgbClr val="3366FF"/>
          </a:solidFill>
          <a:ln w="9525">
            <a:solidFill>
              <a:srgbClr val="3333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CA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ea typeface="+mn-ea"/>
                <a:cs typeface="+mn-cs"/>
              </a:rPr>
              <a:t>Value Assurance</a:t>
            </a:r>
            <a:endParaRPr lang="en-US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ea typeface="+mn-ea"/>
              <a:cs typeface="+mn-cs"/>
            </a:endParaRPr>
          </a:p>
        </p:txBody>
      </p:sp>
      <p:sp>
        <p:nvSpPr>
          <p:cNvPr id="15412" name="Line 54"/>
          <p:cNvSpPr>
            <a:spLocks noChangeShapeType="1"/>
          </p:cNvSpPr>
          <p:nvPr/>
        </p:nvSpPr>
        <p:spPr bwMode="auto">
          <a:xfrm>
            <a:off x="1403350" y="2060575"/>
            <a:ext cx="360363" cy="647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13" name="AutoShape 55"/>
          <p:cNvSpPr>
            <a:spLocks noChangeArrowheads="1"/>
          </p:cNvSpPr>
          <p:nvPr/>
        </p:nvSpPr>
        <p:spPr bwMode="auto">
          <a:xfrm>
            <a:off x="2627313" y="1628775"/>
            <a:ext cx="504825" cy="465138"/>
          </a:xfrm>
          <a:prstGeom prst="diamond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CA" sz="2400">
                <a:latin typeface="Monotype Corsiva" charset="0"/>
              </a:rPr>
              <a:t>8</a:t>
            </a:r>
            <a:endParaRPr lang="en-US" sz="2400">
              <a:latin typeface="Monotype Corsiva" charset="0"/>
            </a:endParaRPr>
          </a:p>
        </p:txBody>
      </p:sp>
      <p:sp>
        <p:nvSpPr>
          <p:cNvPr id="15414" name="Line 56"/>
          <p:cNvSpPr>
            <a:spLocks noChangeShapeType="1"/>
          </p:cNvSpPr>
          <p:nvPr/>
        </p:nvSpPr>
        <p:spPr bwMode="auto">
          <a:xfrm flipV="1">
            <a:off x="2627313" y="2565400"/>
            <a:ext cx="7302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15" name="AutoShape 57"/>
          <p:cNvSpPr>
            <a:spLocks noChangeArrowheads="1"/>
          </p:cNvSpPr>
          <p:nvPr/>
        </p:nvSpPr>
        <p:spPr bwMode="auto">
          <a:xfrm>
            <a:off x="4067175" y="1628775"/>
            <a:ext cx="504825" cy="465138"/>
          </a:xfrm>
          <a:prstGeom prst="diamond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CA" sz="2400">
                <a:latin typeface="Monotype Corsiva" charset="0"/>
              </a:rPr>
              <a:t>14</a:t>
            </a:r>
            <a:endParaRPr lang="en-US" sz="2400">
              <a:latin typeface="Monotype Corsiva" charset="0"/>
            </a:endParaRPr>
          </a:p>
        </p:txBody>
      </p:sp>
      <p:sp>
        <p:nvSpPr>
          <p:cNvPr id="15416" name="AutoShape 58"/>
          <p:cNvSpPr>
            <a:spLocks noChangeArrowheads="1"/>
          </p:cNvSpPr>
          <p:nvPr/>
        </p:nvSpPr>
        <p:spPr bwMode="auto">
          <a:xfrm>
            <a:off x="2484438" y="2205038"/>
            <a:ext cx="461962" cy="358775"/>
          </a:xfrm>
          <a:prstGeom prst="triangle">
            <a:avLst>
              <a:gd name="adj" fmla="val 50000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CA" sz="2400">
                <a:solidFill>
                  <a:srgbClr val="FFFF66"/>
                </a:solidFill>
                <a:latin typeface="Monotype Corsiva" charset="0"/>
              </a:rPr>
              <a:t>7</a:t>
            </a:r>
            <a:endParaRPr lang="en-US" sz="2400">
              <a:solidFill>
                <a:srgbClr val="FFFF66"/>
              </a:solidFill>
              <a:latin typeface="Monotype Corsiva" charset="0"/>
            </a:endParaRPr>
          </a:p>
        </p:txBody>
      </p:sp>
      <p:sp>
        <p:nvSpPr>
          <p:cNvPr id="15417" name="Line 59"/>
          <p:cNvSpPr>
            <a:spLocks noChangeShapeType="1"/>
          </p:cNvSpPr>
          <p:nvPr/>
        </p:nvSpPr>
        <p:spPr bwMode="auto">
          <a:xfrm>
            <a:off x="2987675" y="2060575"/>
            <a:ext cx="288925" cy="647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18" name="Line 62"/>
          <p:cNvSpPr>
            <a:spLocks noChangeShapeType="1"/>
          </p:cNvSpPr>
          <p:nvPr/>
        </p:nvSpPr>
        <p:spPr bwMode="auto">
          <a:xfrm flipV="1">
            <a:off x="2771775" y="2060575"/>
            <a:ext cx="71438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19" name="AutoShape 65"/>
          <p:cNvSpPr>
            <a:spLocks noChangeArrowheads="1"/>
          </p:cNvSpPr>
          <p:nvPr/>
        </p:nvSpPr>
        <p:spPr bwMode="auto">
          <a:xfrm>
            <a:off x="3924300" y="2205038"/>
            <a:ext cx="533400" cy="381000"/>
          </a:xfrm>
          <a:prstGeom prst="triangle">
            <a:avLst>
              <a:gd name="adj" fmla="val 50000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CA" sz="2400">
                <a:solidFill>
                  <a:srgbClr val="FFFF66"/>
                </a:solidFill>
                <a:latin typeface="Monotype Corsiva" charset="0"/>
              </a:rPr>
              <a:t>13</a:t>
            </a:r>
            <a:endParaRPr lang="en-US" sz="2400">
              <a:solidFill>
                <a:srgbClr val="FFFF66"/>
              </a:solidFill>
              <a:latin typeface="Monotype Corsiva" charset="0"/>
            </a:endParaRPr>
          </a:p>
        </p:txBody>
      </p:sp>
      <p:sp>
        <p:nvSpPr>
          <p:cNvPr id="15420" name="Line 66"/>
          <p:cNvSpPr>
            <a:spLocks noChangeShapeType="1"/>
          </p:cNvSpPr>
          <p:nvPr/>
        </p:nvSpPr>
        <p:spPr bwMode="auto">
          <a:xfrm flipV="1">
            <a:off x="4211638" y="2636838"/>
            <a:ext cx="76200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21" name="AutoShape 70"/>
          <p:cNvSpPr>
            <a:spLocks noChangeArrowheads="1"/>
          </p:cNvSpPr>
          <p:nvPr/>
        </p:nvSpPr>
        <p:spPr bwMode="auto">
          <a:xfrm>
            <a:off x="5435600" y="2205038"/>
            <a:ext cx="533400" cy="381000"/>
          </a:xfrm>
          <a:prstGeom prst="triangle">
            <a:avLst>
              <a:gd name="adj" fmla="val 50000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CA" sz="2400">
                <a:solidFill>
                  <a:srgbClr val="FFFF66"/>
                </a:solidFill>
                <a:latin typeface="Monotype Corsiva" charset="0"/>
              </a:rPr>
              <a:t>18</a:t>
            </a:r>
            <a:endParaRPr lang="en-US" sz="2400">
              <a:solidFill>
                <a:srgbClr val="FFFF66"/>
              </a:solidFill>
              <a:latin typeface="Monotype Corsiva" charset="0"/>
            </a:endParaRPr>
          </a:p>
        </p:txBody>
      </p:sp>
      <p:sp>
        <p:nvSpPr>
          <p:cNvPr id="15422" name="AutoShape 71"/>
          <p:cNvSpPr>
            <a:spLocks noChangeArrowheads="1"/>
          </p:cNvSpPr>
          <p:nvPr/>
        </p:nvSpPr>
        <p:spPr bwMode="auto">
          <a:xfrm>
            <a:off x="5651500" y="1557338"/>
            <a:ext cx="504825" cy="503237"/>
          </a:xfrm>
          <a:prstGeom prst="diamond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CA" sz="2400">
                <a:latin typeface="Monotype Corsiva" charset="0"/>
              </a:rPr>
              <a:t>19</a:t>
            </a:r>
            <a:endParaRPr lang="en-US" sz="2400">
              <a:latin typeface="Monotype Corsiva" charset="0"/>
            </a:endParaRPr>
          </a:p>
        </p:txBody>
      </p:sp>
      <p:sp>
        <p:nvSpPr>
          <p:cNvPr id="15423" name="Line 72"/>
          <p:cNvSpPr>
            <a:spLocks noChangeShapeType="1"/>
          </p:cNvSpPr>
          <p:nvPr/>
        </p:nvSpPr>
        <p:spPr bwMode="auto">
          <a:xfrm flipV="1">
            <a:off x="4211638" y="2060575"/>
            <a:ext cx="80962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24" name="Line 73"/>
          <p:cNvSpPr>
            <a:spLocks noChangeShapeType="1"/>
          </p:cNvSpPr>
          <p:nvPr/>
        </p:nvSpPr>
        <p:spPr bwMode="auto">
          <a:xfrm>
            <a:off x="4500563" y="1989138"/>
            <a:ext cx="215900" cy="647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25" name="Line 74"/>
          <p:cNvSpPr>
            <a:spLocks noChangeShapeType="1"/>
          </p:cNvSpPr>
          <p:nvPr/>
        </p:nvSpPr>
        <p:spPr bwMode="auto">
          <a:xfrm flipH="1" flipV="1">
            <a:off x="5724525" y="2636838"/>
            <a:ext cx="0" cy="2873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26" name="Line 75"/>
          <p:cNvSpPr>
            <a:spLocks noChangeShapeType="1"/>
          </p:cNvSpPr>
          <p:nvPr/>
        </p:nvSpPr>
        <p:spPr bwMode="auto">
          <a:xfrm flipV="1">
            <a:off x="5724525" y="1989138"/>
            <a:ext cx="14287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27" name="Rectangle 53"/>
          <p:cNvSpPr>
            <a:spLocks noChangeArrowheads="1"/>
          </p:cNvSpPr>
          <p:nvPr/>
        </p:nvSpPr>
        <p:spPr bwMode="auto">
          <a:xfrm>
            <a:off x="2195513" y="3068638"/>
            <a:ext cx="288925" cy="28892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CA" sz="2400">
                <a:latin typeface="Monotype Corsiva" charset="0"/>
              </a:rPr>
              <a:t>5</a:t>
            </a:r>
            <a:endParaRPr lang="en-US" sz="2400">
              <a:latin typeface="Monotype Corsiva" charset="0"/>
            </a:endParaRPr>
          </a:p>
        </p:txBody>
      </p:sp>
      <p:sp>
        <p:nvSpPr>
          <p:cNvPr id="15428" name="Rectangle 53"/>
          <p:cNvSpPr>
            <a:spLocks noChangeArrowheads="1"/>
          </p:cNvSpPr>
          <p:nvPr/>
        </p:nvSpPr>
        <p:spPr bwMode="auto">
          <a:xfrm>
            <a:off x="3132138" y="2708275"/>
            <a:ext cx="288925" cy="28892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CA" sz="2400">
                <a:latin typeface="Monotype Corsiva" charset="0"/>
              </a:rPr>
              <a:t>9</a:t>
            </a:r>
            <a:endParaRPr lang="en-US" sz="2400">
              <a:latin typeface="Monotype Corsiva" charset="0"/>
            </a:endParaRPr>
          </a:p>
        </p:txBody>
      </p:sp>
      <p:sp>
        <p:nvSpPr>
          <p:cNvPr id="15429" name="Rectangle 53"/>
          <p:cNvSpPr>
            <a:spLocks noChangeArrowheads="1"/>
          </p:cNvSpPr>
          <p:nvPr/>
        </p:nvSpPr>
        <p:spPr bwMode="auto">
          <a:xfrm>
            <a:off x="1835150" y="3068638"/>
            <a:ext cx="288925" cy="28892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CA" sz="2400">
                <a:latin typeface="Monotype Corsiva" charset="0"/>
              </a:rPr>
              <a:t>4</a:t>
            </a:r>
            <a:endParaRPr lang="en-US" sz="2400">
              <a:latin typeface="Monotype Corsiva" charset="0"/>
            </a:endParaRPr>
          </a:p>
        </p:txBody>
      </p:sp>
      <p:sp>
        <p:nvSpPr>
          <p:cNvPr id="15430" name="Rectangle 53"/>
          <p:cNvSpPr>
            <a:spLocks noChangeArrowheads="1"/>
          </p:cNvSpPr>
          <p:nvPr/>
        </p:nvSpPr>
        <p:spPr bwMode="auto">
          <a:xfrm>
            <a:off x="1692275" y="2708275"/>
            <a:ext cx="287338" cy="28892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CA" sz="2400">
                <a:latin typeface="Monotype Corsiva" charset="0"/>
              </a:rPr>
              <a:t>3</a:t>
            </a:r>
            <a:endParaRPr lang="en-US" sz="2400">
              <a:latin typeface="Monotype Corsiva" charset="0"/>
            </a:endParaRPr>
          </a:p>
        </p:txBody>
      </p:sp>
      <p:sp>
        <p:nvSpPr>
          <p:cNvPr id="15431" name="Rectangle 53"/>
          <p:cNvSpPr>
            <a:spLocks noChangeArrowheads="1"/>
          </p:cNvSpPr>
          <p:nvPr/>
        </p:nvSpPr>
        <p:spPr bwMode="auto">
          <a:xfrm>
            <a:off x="2484438" y="2708275"/>
            <a:ext cx="287337" cy="28892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CA" sz="2400">
                <a:latin typeface="Monotype Corsiva" charset="0"/>
              </a:rPr>
              <a:t>6</a:t>
            </a:r>
            <a:endParaRPr lang="en-US" sz="2400">
              <a:latin typeface="Monotype Corsiva" charset="0"/>
            </a:endParaRPr>
          </a:p>
        </p:txBody>
      </p:sp>
      <p:sp>
        <p:nvSpPr>
          <p:cNvPr id="15432" name="Rectangle 53"/>
          <p:cNvSpPr>
            <a:spLocks noChangeArrowheads="1"/>
          </p:cNvSpPr>
          <p:nvPr/>
        </p:nvSpPr>
        <p:spPr bwMode="auto">
          <a:xfrm>
            <a:off x="3276600" y="3068638"/>
            <a:ext cx="358775" cy="28892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CA" sz="2400">
                <a:latin typeface="Monotype Corsiva" charset="0"/>
              </a:rPr>
              <a:t>10</a:t>
            </a:r>
            <a:endParaRPr lang="en-US" sz="2400">
              <a:latin typeface="Monotype Corsiva" charset="0"/>
            </a:endParaRPr>
          </a:p>
        </p:txBody>
      </p:sp>
      <p:sp>
        <p:nvSpPr>
          <p:cNvPr id="15433" name="Rectangle 53"/>
          <p:cNvSpPr>
            <a:spLocks noChangeArrowheads="1"/>
          </p:cNvSpPr>
          <p:nvPr/>
        </p:nvSpPr>
        <p:spPr bwMode="auto">
          <a:xfrm>
            <a:off x="3708400" y="3068638"/>
            <a:ext cx="358775" cy="28892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CA" sz="2400">
                <a:latin typeface="Monotype Corsiva" charset="0"/>
              </a:rPr>
              <a:t>11</a:t>
            </a:r>
            <a:endParaRPr lang="en-US" sz="2400">
              <a:latin typeface="Monotype Corsiva" charset="0"/>
            </a:endParaRPr>
          </a:p>
        </p:txBody>
      </p:sp>
      <p:sp>
        <p:nvSpPr>
          <p:cNvPr id="15434" name="Rectangle 53"/>
          <p:cNvSpPr>
            <a:spLocks noChangeArrowheads="1"/>
          </p:cNvSpPr>
          <p:nvPr/>
        </p:nvSpPr>
        <p:spPr bwMode="auto">
          <a:xfrm>
            <a:off x="4140200" y="2997200"/>
            <a:ext cx="360363" cy="287338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CA" sz="2400">
                <a:latin typeface="Monotype Corsiva" charset="0"/>
              </a:rPr>
              <a:t>12</a:t>
            </a:r>
            <a:endParaRPr lang="en-US" sz="2400">
              <a:latin typeface="Monotype Corsiva" charset="0"/>
            </a:endParaRPr>
          </a:p>
        </p:txBody>
      </p:sp>
      <p:sp>
        <p:nvSpPr>
          <p:cNvPr id="15435" name="Rectangle 53"/>
          <p:cNvSpPr>
            <a:spLocks noChangeArrowheads="1"/>
          </p:cNvSpPr>
          <p:nvPr/>
        </p:nvSpPr>
        <p:spPr bwMode="auto">
          <a:xfrm>
            <a:off x="4643438" y="2708275"/>
            <a:ext cx="361950" cy="28892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CA" sz="2400">
                <a:latin typeface="Monotype Corsiva" charset="0"/>
              </a:rPr>
              <a:t>15</a:t>
            </a:r>
            <a:endParaRPr lang="en-US" sz="2400">
              <a:latin typeface="Monotype Corsiva" charset="0"/>
            </a:endParaRPr>
          </a:p>
        </p:txBody>
      </p:sp>
      <p:sp>
        <p:nvSpPr>
          <p:cNvPr id="15436" name="Rectangle 53"/>
          <p:cNvSpPr>
            <a:spLocks noChangeArrowheads="1"/>
          </p:cNvSpPr>
          <p:nvPr/>
        </p:nvSpPr>
        <p:spPr bwMode="auto">
          <a:xfrm>
            <a:off x="5076825" y="2997200"/>
            <a:ext cx="361950" cy="287338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CA" sz="2400">
                <a:latin typeface="Monotype Corsiva" charset="0"/>
              </a:rPr>
              <a:t>16</a:t>
            </a:r>
            <a:endParaRPr lang="en-US" sz="2400">
              <a:latin typeface="Monotype Corsiva" charset="0"/>
            </a:endParaRPr>
          </a:p>
        </p:txBody>
      </p:sp>
      <p:sp>
        <p:nvSpPr>
          <p:cNvPr id="15437" name="Rectangle 53"/>
          <p:cNvSpPr>
            <a:spLocks noChangeArrowheads="1"/>
          </p:cNvSpPr>
          <p:nvPr/>
        </p:nvSpPr>
        <p:spPr bwMode="auto">
          <a:xfrm>
            <a:off x="5580063" y="2924175"/>
            <a:ext cx="360362" cy="287338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CA" sz="2400">
                <a:latin typeface="Monotype Corsiva" charset="0"/>
              </a:rPr>
              <a:t>17</a:t>
            </a:r>
            <a:endParaRPr lang="en-US" sz="2400">
              <a:latin typeface="Monotype Corsiva" charset="0"/>
            </a:endParaRPr>
          </a:p>
        </p:txBody>
      </p:sp>
      <p:sp>
        <p:nvSpPr>
          <p:cNvPr id="15438" name="AutoShape 70"/>
          <p:cNvSpPr>
            <a:spLocks noChangeArrowheads="1"/>
          </p:cNvSpPr>
          <p:nvPr/>
        </p:nvSpPr>
        <p:spPr bwMode="auto">
          <a:xfrm>
            <a:off x="7019925" y="2205038"/>
            <a:ext cx="533400" cy="381000"/>
          </a:xfrm>
          <a:prstGeom prst="triangle">
            <a:avLst>
              <a:gd name="adj" fmla="val 50000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CA" sz="2400">
                <a:solidFill>
                  <a:srgbClr val="FFFF66"/>
                </a:solidFill>
                <a:latin typeface="Monotype Corsiva" charset="0"/>
              </a:rPr>
              <a:t>22</a:t>
            </a:r>
            <a:endParaRPr lang="en-US" sz="2400">
              <a:solidFill>
                <a:srgbClr val="FFFF66"/>
              </a:solidFill>
              <a:latin typeface="Monotype Corsiva" charset="0"/>
            </a:endParaRPr>
          </a:p>
        </p:txBody>
      </p:sp>
      <p:sp>
        <p:nvSpPr>
          <p:cNvPr id="15439" name="AutoShape 71"/>
          <p:cNvSpPr>
            <a:spLocks noChangeArrowheads="1"/>
          </p:cNvSpPr>
          <p:nvPr/>
        </p:nvSpPr>
        <p:spPr bwMode="auto">
          <a:xfrm>
            <a:off x="7308850" y="1628775"/>
            <a:ext cx="503238" cy="433388"/>
          </a:xfrm>
          <a:prstGeom prst="diamond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CA" sz="2400">
                <a:latin typeface="Monotype Corsiva" charset="0"/>
              </a:rPr>
              <a:t>23</a:t>
            </a:r>
            <a:endParaRPr lang="en-US" sz="2400">
              <a:latin typeface="Monotype Corsiva" charset="0"/>
            </a:endParaRPr>
          </a:p>
        </p:txBody>
      </p:sp>
      <p:sp>
        <p:nvSpPr>
          <p:cNvPr id="15440" name="Rectangle 53"/>
          <p:cNvSpPr>
            <a:spLocks noChangeArrowheads="1"/>
          </p:cNvSpPr>
          <p:nvPr/>
        </p:nvSpPr>
        <p:spPr bwMode="auto">
          <a:xfrm>
            <a:off x="7812088" y="2781300"/>
            <a:ext cx="360362" cy="28892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CA" sz="2400">
                <a:latin typeface="Monotype Corsiva" charset="0"/>
              </a:rPr>
              <a:t>24</a:t>
            </a:r>
            <a:endParaRPr lang="en-US" sz="2400">
              <a:latin typeface="Monotype Corsiva" charset="0"/>
            </a:endParaRPr>
          </a:p>
        </p:txBody>
      </p:sp>
      <p:sp>
        <p:nvSpPr>
          <p:cNvPr id="15441" name="Line 73"/>
          <p:cNvSpPr>
            <a:spLocks noChangeShapeType="1"/>
          </p:cNvSpPr>
          <p:nvPr/>
        </p:nvSpPr>
        <p:spPr bwMode="auto">
          <a:xfrm>
            <a:off x="7667625" y="2060575"/>
            <a:ext cx="360363" cy="720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42" name="AutoShape 58"/>
          <p:cNvSpPr>
            <a:spLocks noChangeArrowheads="1"/>
          </p:cNvSpPr>
          <p:nvPr/>
        </p:nvSpPr>
        <p:spPr bwMode="auto">
          <a:xfrm>
            <a:off x="468313" y="908050"/>
            <a:ext cx="461962" cy="433388"/>
          </a:xfrm>
          <a:prstGeom prst="triangle">
            <a:avLst>
              <a:gd name="adj" fmla="val 50000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CA" sz="2400">
                <a:solidFill>
                  <a:srgbClr val="FFFF66"/>
                </a:solidFill>
                <a:latin typeface="Monotype Corsiva" charset="0"/>
              </a:rPr>
              <a:t>1</a:t>
            </a:r>
            <a:endParaRPr lang="en-US" sz="2400">
              <a:solidFill>
                <a:srgbClr val="FFFF66"/>
              </a:solidFill>
              <a:latin typeface="Monotype Corsiva" charset="0"/>
            </a:endParaRPr>
          </a:p>
        </p:txBody>
      </p:sp>
      <p:sp>
        <p:nvSpPr>
          <p:cNvPr id="15443" name="Rectangle 53"/>
          <p:cNvSpPr>
            <a:spLocks noChangeArrowheads="1"/>
          </p:cNvSpPr>
          <p:nvPr/>
        </p:nvSpPr>
        <p:spPr bwMode="auto">
          <a:xfrm>
            <a:off x="6227763" y="2708275"/>
            <a:ext cx="360362" cy="28892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CA" sz="2400">
                <a:latin typeface="Monotype Corsiva" charset="0"/>
              </a:rPr>
              <a:t>20</a:t>
            </a:r>
            <a:endParaRPr lang="en-US" sz="2400">
              <a:latin typeface="Monotype Corsiva" charset="0"/>
            </a:endParaRPr>
          </a:p>
        </p:txBody>
      </p:sp>
      <p:sp>
        <p:nvSpPr>
          <p:cNvPr id="15444" name="Line 73"/>
          <p:cNvSpPr>
            <a:spLocks noChangeShapeType="1"/>
          </p:cNvSpPr>
          <p:nvPr/>
        </p:nvSpPr>
        <p:spPr bwMode="auto">
          <a:xfrm>
            <a:off x="6084888" y="1989138"/>
            <a:ext cx="215900" cy="647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45" name="Rectangle 53"/>
          <p:cNvSpPr>
            <a:spLocks noChangeArrowheads="1"/>
          </p:cNvSpPr>
          <p:nvPr/>
        </p:nvSpPr>
        <p:spPr bwMode="auto">
          <a:xfrm>
            <a:off x="6875463" y="2852738"/>
            <a:ext cx="360362" cy="28892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CA" sz="2400">
                <a:latin typeface="Monotype Corsiva" charset="0"/>
              </a:rPr>
              <a:t>21</a:t>
            </a:r>
            <a:endParaRPr lang="en-US" sz="2400">
              <a:latin typeface="Monotype Corsiva" charset="0"/>
            </a:endParaRPr>
          </a:p>
        </p:txBody>
      </p:sp>
      <p:sp>
        <p:nvSpPr>
          <p:cNvPr id="15446" name="Line 74"/>
          <p:cNvSpPr>
            <a:spLocks noChangeShapeType="1"/>
          </p:cNvSpPr>
          <p:nvPr/>
        </p:nvSpPr>
        <p:spPr bwMode="auto">
          <a:xfrm flipV="1">
            <a:off x="7092950" y="2636838"/>
            <a:ext cx="71438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47" name="Line 75"/>
          <p:cNvSpPr>
            <a:spLocks noChangeShapeType="1"/>
          </p:cNvSpPr>
          <p:nvPr/>
        </p:nvSpPr>
        <p:spPr bwMode="auto">
          <a:xfrm flipV="1">
            <a:off x="7308850" y="1989138"/>
            <a:ext cx="14287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448" name="Picture 3" descr="dccorp_large-trans.png"/>
          <p:cNvPicPr>
            <a:picLocks noChangeAspect="1"/>
          </p:cNvPicPr>
          <p:nvPr/>
        </p:nvPicPr>
        <p:blipFill>
          <a:blip r:embed="rId2">
            <a:alphaModFix amt="1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8" y="2419350"/>
            <a:ext cx="8124825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23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5788</TotalTime>
  <Words>384</Words>
  <Application>Microsoft Macintosh PowerPoint</Application>
  <PresentationFormat>On-screen Show (4:3)</PresentationFormat>
  <Paragraphs>96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ＭＳ Ｐゴシック</vt:lpstr>
      <vt:lpstr>Wingdings</vt:lpstr>
      <vt:lpstr>Monotype Corsiva</vt:lpstr>
      <vt:lpstr>Georgia</vt:lpstr>
      <vt:lpstr>+mj-lt</vt:lpstr>
      <vt:lpstr>Default Design</vt:lpstr>
      <vt:lpstr>Strategic Financial Modelling and Financing - Process Road Map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HSE/SD Risk Training</dc:title>
  <dc:creator>Rob@BEARINGENERGY.COM</dc:creator>
  <cp:lastModifiedBy>Clark Johannson</cp:lastModifiedBy>
  <cp:revision>384</cp:revision>
  <cp:lastPrinted>2013-03-25T20:00:00Z</cp:lastPrinted>
  <dcterms:created xsi:type="dcterms:W3CDTF">2004-11-29T15:23:24Z</dcterms:created>
  <dcterms:modified xsi:type="dcterms:W3CDTF">2013-09-18T22:50:53Z</dcterms:modified>
</cp:coreProperties>
</file>